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0" r:id="rId5"/>
    <p:sldId id="274" r:id="rId6"/>
    <p:sldId id="259" r:id="rId7"/>
    <p:sldId id="276" r:id="rId8"/>
    <p:sldId id="277" r:id="rId9"/>
    <p:sldId id="278" r:id="rId10"/>
    <p:sldId id="279" r:id="rId11"/>
    <p:sldId id="280" r:id="rId12"/>
    <p:sldId id="264" r:id="rId13"/>
    <p:sldId id="285" r:id="rId14"/>
    <p:sldId id="281" r:id="rId15"/>
    <p:sldId id="282" r:id="rId16"/>
    <p:sldId id="283" r:id="rId17"/>
    <p:sldId id="266" r:id="rId18"/>
    <p:sldId id="267" r:id="rId19"/>
    <p:sldId id="286" r:id="rId20"/>
    <p:sldId id="262" r:id="rId21"/>
    <p:sldId id="270" r:id="rId22"/>
    <p:sldId id="261" r:id="rId23"/>
    <p:sldId id="269" r:id="rId24"/>
    <p:sldId id="268" r:id="rId25"/>
    <p:sldId id="271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0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2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5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8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4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7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2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5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3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1D8AE-467A-4775-A033-410B0304737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78D70-DF0D-4CCE-A8C1-A99EEE0B3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2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bolenbaugh@adeq.state.ar.u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8839200" cy="1470025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Inspection Overview: Accomplishments and Goals</a:t>
            </a:r>
            <a:endParaRPr lang="en-US" sz="32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5146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2017 AWW&amp;WEA Conference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Jason Bolenbaugh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Compliance Branch, Office of Water Quality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May 1, 2017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JASON BOLENBAUGH\AWWWEA\ADEQColorSea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2519299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96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Pretreatment Inspections</a:t>
            </a:r>
            <a:endParaRPr lang="en-US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943600" cy="474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788" y="1524000"/>
            <a:ext cx="696024" cy="519417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800" b="1" dirty="0" smtClean="0"/>
              <a:t>Consistent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77200" y="1828799"/>
            <a:ext cx="696024" cy="469122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800" b="1" dirty="0" smtClean="0"/>
              <a:t>Compliant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167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Other Notables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1,034 Oil &amp; Gas Inspections</a:t>
            </a:r>
          </a:p>
          <a:p>
            <a:r>
              <a:rPr lang="en-US" dirty="0" smtClean="0"/>
              <a:t>&gt;400 Complaints</a:t>
            </a:r>
          </a:p>
          <a:p>
            <a:r>
              <a:rPr lang="en-US" dirty="0" smtClean="0"/>
              <a:t>&gt;300 Others</a:t>
            </a:r>
          </a:p>
          <a:p>
            <a:r>
              <a:rPr lang="en-US" dirty="0" smtClean="0"/>
              <a:t>&gt;2,100 Water Samples</a:t>
            </a:r>
          </a:p>
          <a:p>
            <a:endParaRPr lang="en-US" dirty="0"/>
          </a:p>
          <a:p>
            <a:r>
              <a:rPr lang="en-US" dirty="0" smtClean="0"/>
              <a:t>Provide Assistant</a:t>
            </a:r>
          </a:p>
          <a:p>
            <a:endParaRPr lang="en-US" dirty="0"/>
          </a:p>
          <a:p>
            <a:r>
              <a:rPr lang="en-US" dirty="0" smtClean="0"/>
              <a:t>Must Prioritize – Please Be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3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u="sng" dirty="0" smtClean="0"/>
              <a:t>Fiscal Year 2017 and BEYOND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Refined </a:t>
            </a:r>
            <a:r>
              <a:rPr lang="en-US" dirty="0"/>
              <a:t>Goals and Schedules</a:t>
            </a:r>
          </a:p>
          <a:p>
            <a:pPr lvl="2"/>
            <a:r>
              <a:rPr lang="en-US" sz="2800" dirty="0"/>
              <a:t>CEI’s </a:t>
            </a:r>
            <a:r>
              <a:rPr lang="en-US" sz="2800" dirty="0" smtClean="0"/>
              <a:t>scheduled according </a:t>
            </a:r>
            <a:r>
              <a:rPr lang="en-US" sz="2800" dirty="0"/>
              <a:t>to Permit </a:t>
            </a:r>
            <a:r>
              <a:rPr lang="en-US" sz="2800" dirty="0" smtClean="0"/>
              <a:t>Renewal</a:t>
            </a:r>
          </a:p>
          <a:p>
            <a:pPr lvl="2"/>
            <a:r>
              <a:rPr lang="en-US" sz="2800" dirty="0" smtClean="0"/>
              <a:t>2-year plan for majors</a:t>
            </a:r>
          </a:p>
          <a:p>
            <a:pPr lvl="2"/>
            <a:r>
              <a:rPr lang="en-US" sz="2800" dirty="0" smtClean="0"/>
              <a:t>5-year plan for MS4s</a:t>
            </a:r>
          </a:p>
          <a:p>
            <a:pPr lvl="2"/>
            <a:r>
              <a:rPr lang="en-US" sz="2800" dirty="0" smtClean="0"/>
              <a:t>5-year plan for PCIs (audits scheduled separately)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Increased </a:t>
            </a:r>
            <a:r>
              <a:rPr lang="en-US" dirty="0"/>
              <a:t>consistency =</a:t>
            </a:r>
            <a:r>
              <a:rPr lang="en-US" dirty="0" smtClean="0"/>
              <a:t> </a:t>
            </a:r>
            <a:r>
              <a:rPr lang="en-US" dirty="0"/>
              <a:t>increased </a:t>
            </a:r>
            <a:r>
              <a:rPr lang="en-US" dirty="0" smtClean="0"/>
              <a:t>compliance?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Increased Accountability</a:t>
            </a:r>
          </a:p>
          <a:p>
            <a:r>
              <a:rPr lang="en-US" dirty="0" smtClean="0"/>
              <a:t>Decreased Confusion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bolenbaugh\Desktop\buz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57750"/>
            <a:ext cx="25781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16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Upcoming Years Schedules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8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52400"/>
            <a:ext cx="4114800" cy="8382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Major Municipals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381000"/>
            <a:ext cx="4419600" cy="6324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Ashdown</a:t>
            </a:r>
          </a:p>
          <a:p>
            <a:r>
              <a:rPr lang="en-US" sz="2400" dirty="0" smtClean="0"/>
              <a:t>Beebe</a:t>
            </a:r>
            <a:endParaRPr lang="en-US" sz="2400" dirty="0"/>
          </a:p>
          <a:p>
            <a:r>
              <a:rPr lang="en-US" sz="2400" b="1" dirty="0" smtClean="0"/>
              <a:t>Benton</a:t>
            </a:r>
            <a:endParaRPr lang="en-US" sz="2400" b="1" dirty="0"/>
          </a:p>
          <a:p>
            <a:r>
              <a:rPr lang="en-US" sz="2400" dirty="0"/>
              <a:t>Bentonville</a:t>
            </a:r>
          </a:p>
          <a:p>
            <a:r>
              <a:rPr lang="en-US" sz="2400" b="1" dirty="0"/>
              <a:t>Blytheville</a:t>
            </a:r>
          </a:p>
          <a:p>
            <a:r>
              <a:rPr lang="en-US" sz="2400" dirty="0"/>
              <a:t>Bryant</a:t>
            </a:r>
          </a:p>
          <a:p>
            <a:r>
              <a:rPr lang="en-US" sz="2400" b="1" dirty="0"/>
              <a:t>Cabot</a:t>
            </a:r>
          </a:p>
          <a:p>
            <a:r>
              <a:rPr lang="en-US" sz="2400" dirty="0"/>
              <a:t>Dequeen</a:t>
            </a:r>
          </a:p>
          <a:p>
            <a:r>
              <a:rPr lang="en-US" sz="2400" b="1" dirty="0"/>
              <a:t>Dumas</a:t>
            </a:r>
          </a:p>
          <a:p>
            <a:r>
              <a:rPr lang="en-US" sz="2400" dirty="0"/>
              <a:t>El Dorado (all 3</a:t>
            </a:r>
            <a:r>
              <a:rPr lang="en-US" sz="2400" dirty="0" smtClean="0"/>
              <a:t>)</a:t>
            </a:r>
          </a:p>
          <a:p>
            <a:r>
              <a:rPr lang="en-US" sz="2400" b="1" dirty="0" smtClean="0"/>
              <a:t>Hot Springs</a:t>
            </a:r>
          </a:p>
          <a:p>
            <a:r>
              <a:rPr lang="en-US" sz="2400" dirty="0" smtClean="0"/>
              <a:t>Jacksonville</a:t>
            </a:r>
          </a:p>
          <a:p>
            <a:r>
              <a:rPr lang="en-US" sz="2400" b="1" dirty="0" smtClean="0"/>
              <a:t>Little Rock (Fourche Creek)</a:t>
            </a:r>
          </a:p>
          <a:p>
            <a:r>
              <a:rPr lang="en-US" sz="2400" dirty="0" smtClean="0"/>
              <a:t>Magnolia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1910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Maumelle</a:t>
            </a:r>
          </a:p>
          <a:p>
            <a:r>
              <a:rPr lang="en-US" dirty="0" smtClean="0"/>
              <a:t>Monticello </a:t>
            </a:r>
            <a:r>
              <a:rPr lang="en-US" dirty="0"/>
              <a:t>(East &amp; West)</a:t>
            </a:r>
          </a:p>
          <a:p>
            <a:r>
              <a:rPr lang="en-US" b="1" dirty="0"/>
              <a:t>Nashville</a:t>
            </a:r>
          </a:p>
          <a:p>
            <a:r>
              <a:rPr lang="en-US" dirty="0"/>
              <a:t>North Little Rock (all 3)</a:t>
            </a:r>
          </a:p>
          <a:p>
            <a:r>
              <a:rPr lang="en-US" sz="2600" b="1" dirty="0" smtClean="0"/>
              <a:t>Paragould</a:t>
            </a:r>
          </a:p>
          <a:p>
            <a:r>
              <a:rPr lang="en-US" dirty="0" smtClean="0"/>
              <a:t>Pine Bluff</a:t>
            </a:r>
          </a:p>
          <a:p>
            <a:r>
              <a:rPr lang="en-US" b="1" dirty="0" smtClean="0"/>
              <a:t>Rogers</a:t>
            </a:r>
          </a:p>
          <a:p>
            <a:r>
              <a:rPr lang="en-US" dirty="0" smtClean="0"/>
              <a:t>Russellville</a:t>
            </a:r>
          </a:p>
          <a:p>
            <a:r>
              <a:rPr lang="en-US" b="1" dirty="0" smtClean="0"/>
              <a:t>Searcy</a:t>
            </a:r>
          </a:p>
          <a:p>
            <a:r>
              <a:rPr lang="en-US" dirty="0" smtClean="0"/>
              <a:t>Sherwood</a:t>
            </a:r>
          </a:p>
          <a:p>
            <a:r>
              <a:rPr lang="en-US" b="1" dirty="0" smtClean="0"/>
              <a:t>Van Buren</a:t>
            </a:r>
          </a:p>
          <a:p>
            <a:r>
              <a:rPr lang="en-US" dirty="0" smtClean="0"/>
              <a:t>Walnut Ridge</a:t>
            </a:r>
          </a:p>
          <a:p>
            <a:r>
              <a:rPr lang="en-US" b="1" dirty="0" smtClean="0"/>
              <a:t>West Memphis</a:t>
            </a:r>
          </a:p>
          <a:p>
            <a:endParaRPr lang="en-US" dirty="0" smtClean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4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u="sng" dirty="0" smtClean="0"/>
              <a:t>Major Industrials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AECC – Harry L. Oswald Generating Station</a:t>
            </a:r>
          </a:p>
          <a:p>
            <a:r>
              <a:rPr lang="en-US" dirty="0"/>
              <a:t>AECI Dell Power Plant</a:t>
            </a:r>
          </a:p>
          <a:p>
            <a:r>
              <a:rPr lang="en-US" b="1" dirty="0"/>
              <a:t>AEP-SWEPCO (Flint Creek)</a:t>
            </a:r>
          </a:p>
          <a:p>
            <a:r>
              <a:rPr lang="en-US" dirty="0"/>
              <a:t>Alcoa Inc. (Bauxite)</a:t>
            </a:r>
          </a:p>
          <a:p>
            <a:r>
              <a:rPr lang="en-US" b="1" dirty="0" err="1"/>
              <a:t>Bekaert</a:t>
            </a:r>
            <a:r>
              <a:rPr lang="en-US" b="1" dirty="0"/>
              <a:t> Corporation</a:t>
            </a:r>
          </a:p>
          <a:p>
            <a:r>
              <a:rPr lang="en-US" dirty="0"/>
              <a:t>Clean Harbors (El Dorado)</a:t>
            </a:r>
          </a:p>
          <a:p>
            <a:r>
              <a:rPr lang="en-US" b="1" dirty="0"/>
              <a:t>Clearwater Paper Corporation (Cypress Bend Mill)</a:t>
            </a:r>
          </a:p>
          <a:p>
            <a:r>
              <a:rPr lang="en-US" dirty="0"/>
              <a:t>Entergy Arkansas, Inc. (Lake Catherine)</a:t>
            </a:r>
          </a:p>
          <a:p>
            <a:r>
              <a:rPr lang="en-US" b="1" dirty="0"/>
              <a:t>Entergy Arkansas, Inc. (White Bluff)</a:t>
            </a:r>
          </a:p>
          <a:p>
            <a:r>
              <a:rPr lang="en-US" dirty="0"/>
              <a:t>Entergy Arkansas, Inc. (Independence Plant</a:t>
            </a:r>
            <a:r>
              <a:rPr lang="en-US" dirty="0" smtClean="0"/>
              <a:t>)</a:t>
            </a:r>
          </a:p>
          <a:p>
            <a:r>
              <a:rPr lang="en-US" b="1" dirty="0" err="1" smtClean="0"/>
              <a:t>Ervaz</a:t>
            </a:r>
            <a:r>
              <a:rPr lang="en-US" b="1" dirty="0" smtClean="0"/>
              <a:t> </a:t>
            </a:r>
            <a:r>
              <a:rPr lang="en-US" b="1" dirty="0" err="1" smtClean="0"/>
              <a:t>Stratcore</a:t>
            </a:r>
            <a:r>
              <a:rPr lang="en-US" b="1" dirty="0" smtClean="0"/>
              <a:t>, Inc.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9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u="sng" dirty="0" smtClean="0"/>
              <a:t>Major Industrials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Futurefuel</a:t>
            </a:r>
            <a:r>
              <a:rPr lang="en-US" dirty="0" smtClean="0"/>
              <a:t> </a:t>
            </a:r>
            <a:r>
              <a:rPr lang="en-US" dirty="0"/>
              <a:t>Chemical Company</a:t>
            </a:r>
          </a:p>
          <a:p>
            <a:r>
              <a:rPr lang="en-US" b="1" dirty="0"/>
              <a:t>Graphic Flexible Packaging, LLC.</a:t>
            </a:r>
          </a:p>
          <a:p>
            <a:r>
              <a:rPr lang="en-US" dirty="0"/>
              <a:t>Great Lakes Chemical Corporation (Central Plant)</a:t>
            </a:r>
          </a:p>
          <a:p>
            <a:r>
              <a:rPr lang="en-US" b="1" dirty="0"/>
              <a:t>Green Bay Packaging (Ark Kraft)</a:t>
            </a:r>
          </a:p>
          <a:p>
            <a:r>
              <a:rPr lang="en-US" dirty="0"/>
              <a:t>Halliburton Energy Services</a:t>
            </a:r>
          </a:p>
          <a:p>
            <a:r>
              <a:rPr lang="en-US" b="1" dirty="0"/>
              <a:t>KGEN Hot Spring, LLC.</a:t>
            </a:r>
          </a:p>
          <a:p>
            <a:r>
              <a:rPr lang="en-US" dirty="0"/>
              <a:t>Lion Oil Company (El Dorado)</a:t>
            </a:r>
          </a:p>
          <a:p>
            <a:r>
              <a:rPr lang="en-US" b="1" dirty="0"/>
              <a:t>Pine Bluff Arsenal</a:t>
            </a:r>
          </a:p>
          <a:p>
            <a:r>
              <a:rPr lang="en-US" dirty="0"/>
              <a:t>Remington Arms Company, LLC.</a:t>
            </a:r>
          </a:p>
          <a:p>
            <a:r>
              <a:rPr lang="en-US" b="1" dirty="0"/>
              <a:t>Southwestern Electric Power Co. (John W. Turk)</a:t>
            </a:r>
          </a:p>
          <a:p>
            <a:r>
              <a:rPr lang="en-US" dirty="0"/>
              <a:t>Union Pacific Railroad Company</a:t>
            </a:r>
          </a:p>
          <a:p>
            <a:r>
              <a:rPr lang="en-US" b="1" dirty="0"/>
              <a:t>Union Power Partners, LP (Union Power Station)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1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u="sng" dirty="0" smtClean="0"/>
              <a:t>MS4 Audits</a:t>
            </a:r>
            <a:endParaRPr lang="en-US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533400"/>
          </a:xfrm>
        </p:spPr>
        <p:txBody>
          <a:bodyPr>
            <a:normAutofit/>
          </a:bodyPr>
          <a:lstStyle/>
          <a:p>
            <a:r>
              <a:rPr lang="en-US" u="sng" dirty="0" smtClean="0"/>
              <a:t>Fiscal Year 2017</a:t>
            </a:r>
            <a:endParaRPr lang="en-US" u="sng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4040188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Alexander</a:t>
            </a:r>
          </a:p>
          <a:p>
            <a:r>
              <a:rPr lang="en-US" b="1" dirty="0" smtClean="0"/>
              <a:t>Austin</a:t>
            </a:r>
          </a:p>
          <a:p>
            <a:r>
              <a:rPr lang="en-US" dirty="0" smtClean="0"/>
              <a:t>Bella Vista</a:t>
            </a:r>
          </a:p>
          <a:p>
            <a:r>
              <a:rPr lang="en-US" b="1" dirty="0" smtClean="0"/>
              <a:t>Bethel Heights</a:t>
            </a:r>
          </a:p>
          <a:p>
            <a:r>
              <a:rPr lang="en-US" dirty="0" err="1" smtClean="0"/>
              <a:t>Brookland</a:t>
            </a:r>
            <a:endParaRPr lang="en-US" dirty="0" smtClean="0"/>
          </a:p>
          <a:p>
            <a:r>
              <a:rPr lang="en-US" b="1" dirty="0" smtClean="0"/>
              <a:t>Elkins</a:t>
            </a:r>
          </a:p>
          <a:p>
            <a:r>
              <a:rPr lang="en-US" dirty="0" smtClean="0"/>
              <a:t>Elm Springs</a:t>
            </a:r>
          </a:p>
          <a:p>
            <a:r>
              <a:rPr lang="en-US" b="1" dirty="0" smtClean="0"/>
              <a:t>Pine Bluff</a:t>
            </a:r>
          </a:p>
          <a:p>
            <a:r>
              <a:rPr lang="en-US" dirty="0" smtClean="0"/>
              <a:t>Shannon Hills</a:t>
            </a:r>
          </a:p>
          <a:p>
            <a:r>
              <a:rPr lang="en-US" b="1" dirty="0" smtClean="0"/>
              <a:t>Texarkana</a:t>
            </a:r>
          </a:p>
          <a:p>
            <a:r>
              <a:rPr lang="en-US" dirty="0" smtClean="0"/>
              <a:t>UALR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105400" y="914400"/>
            <a:ext cx="3505199" cy="457200"/>
          </a:xfrm>
        </p:spPr>
        <p:txBody>
          <a:bodyPr/>
          <a:lstStyle/>
          <a:p>
            <a:r>
              <a:rPr lang="en-US" u="sng" dirty="0" smtClean="0"/>
              <a:t>Fiscal Year 2018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105400" y="1295400"/>
            <a:ext cx="3810000" cy="5486400"/>
          </a:xfrm>
        </p:spPr>
        <p:txBody>
          <a:bodyPr>
            <a:noAutofit/>
          </a:bodyPr>
          <a:lstStyle/>
          <a:p>
            <a:r>
              <a:rPr lang="en-US" sz="2200" dirty="0" smtClean="0"/>
              <a:t>Arkansas Highway Dep.</a:t>
            </a:r>
          </a:p>
          <a:p>
            <a:r>
              <a:rPr lang="en-US" sz="2200" b="1" dirty="0" smtClean="0"/>
              <a:t>ASU</a:t>
            </a:r>
          </a:p>
          <a:p>
            <a:r>
              <a:rPr lang="en-US" sz="2200" dirty="0" smtClean="0"/>
              <a:t>Bryant</a:t>
            </a:r>
          </a:p>
          <a:p>
            <a:r>
              <a:rPr lang="en-US" sz="2200" b="1" dirty="0" smtClean="0"/>
              <a:t>Cave Springs</a:t>
            </a:r>
          </a:p>
          <a:p>
            <a:r>
              <a:rPr lang="en-US" sz="2200" dirty="0" smtClean="0"/>
              <a:t>Crawford County</a:t>
            </a:r>
          </a:p>
          <a:p>
            <a:r>
              <a:rPr lang="en-US" sz="2200" b="1" dirty="0" smtClean="0"/>
              <a:t>Farmington</a:t>
            </a:r>
          </a:p>
          <a:p>
            <a:r>
              <a:rPr lang="en-US" sz="2200" dirty="0" smtClean="0"/>
              <a:t>Jacksonville</a:t>
            </a:r>
          </a:p>
          <a:p>
            <a:r>
              <a:rPr lang="en-US" sz="2200" b="1" dirty="0" smtClean="0"/>
              <a:t>Jefferson County</a:t>
            </a:r>
          </a:p>
          <a:p>
            <a:r>
              <a:rPr lang="en-US" sz="2200" dirty="0" smtClean="0"/>
              <a:t>Jonesboro</a:t>
            </a:r>
          </a:p>
          <a:p>
            <a:r>
              <a:rPr lang="en-US" sz="2200" b="1" dirty="0" smtClean="0"/>
              <a:t>Little Rock</a:t>
            </a:r>
          </a:p>
          <a:p>
            <a:r>
              <a:rPr lang="en-US" sz="2200" dirty="0" smtClean="0"/>
              <a:t>Rogers</a:t>
            </a:r>
          </a:p>
          <a:p>
            <a:r>
              <a:rPr lang="en-US" sz="2200" b="1" dirty="0" smtClean="0"/>
              <a:t>Van Buren</a:t>
            </a:r>
          </a:p>
          <a:p>
            <a:r>
              <a:rPr lang="en-US" sz="2200" dirty="0" smtClean="0"/>
              <a:t>Washington County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45387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Pretreatment Compliance Inspections</a:t>
            </a:r>
            <a:endParaRPr lang="en-US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4040188" cy="457199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Fiscal Year 2017</a:t>
            </a:r>
            <a:endParaRPr lang="en-US" sz="28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5800" y="2133600"/>
            <a:ext cx="4040188" cy="3733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Bentonville</a:t>
            </a:r>
          </a:p>
          <a:p>
            <a:r>
              <a:rPr lang="en-US" sz="2800" b="1" dirty="0" smtClean="0"/>
              <a:t>Fort Smith</a:t>
            </a:r>
          </a:p>
          <a:p>
            <a:r>
              <a:rPr lang="en-US" sz="2800" dirty="0" smtClean="0"/>
              <a:t>Hot Springs</a:t>
            </a:r>
          </a:p>
          <a:p>
            <a:r>
              <a:rPr lang="en-US" sz="2800" b="1" dirty="0" smtClean="0"/>
              <a:t>Nashville</a:t>
            </a:r>
          </a:p>
          <a:p>
            <a:r>
              <a:rPr lang="en-US" sz="2800" dirty="0" smtClean="0"/>
              <a:t>North Little Rock</a:t>
            </a:r>
          </a:p>
          <a:p>
            <a:r>
              <a:rPr lang="en-US" sz="2800" b="1" dirty="0" smtClean="0"/>
              <a:t>Paragould</a:t>
            </a:r>
          </a:p>
          <a:p>
            <a:r>
              <a:rPr lang="en-US" sz="2800" dirty="0" smtClean="0"/>
              <a:t>Rogers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257800" y="1676400"/>
            <a:ext cx="3508375" cy="457199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Fiscal Year 2018</a:t>
            </a:r>
            <a:endParaRPr lang="en-US" sz="2800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7800" y="2133600"/>
            <a:ext cx="3355975" cy="3810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Conway</a:t>
            </a:r>
          </a:p>
          <a:p>
            <a:r>
              <a:rPr lang="en-US" sz="2800" b="1" dirty="0" smtClean="0"/>
              <a:t>El Dorado</a:t>
            </a:r>
          </a:p>
          <a:p>
            <a:r>
              <a:rPr lang="en-US" sz="2800" dirty="0" smtClean="0"/>
              <a:t>Fayetteville</a:t>
            </a:r>
          </a:p>
          <a:p>
            <a:r>
              <a:rPr lang="en-US" sz="2800" b="1" dirty="0" smtClean="0"/>
              <a:t>Harrison</a:t>
            </a:r>
          </a:p>
          <a:p>
            <a:r>
              <a:rPr lang="en-US" sz="2800" dirty="0" smtClean="0"/>
              <a:t>Little Rock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76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Compliance Sampling Inspections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Major Municipals</a:t>
            </a:r>
          </a:p>
          <a:p>
            <a:r>
              <a:rPr lang="en-US" dirty="0" smtClean="0"/>
              <a:t>4 Major Industrials</a:t>
            </a:r>
          </a:p>
          <a:p>
            <a:r>
              <a:rPr lang="en-US" dirty="0" smtClean="0"/>
              <a:t>4 Minor Industrials</a:t>
            </a:r>
          </a:p>
          <a:p>
            <a:r>
              <a:rPr lang="en-US" dirty="0" smtClean="0"/>
              <a:t>8 Minor Municipals</a:t>
            </a:r>
          </a:p>
          <a:p>
            <a:endParaRPr lang="en-US" dirty="0"/>
          </a:p>
          <a:p>
            <a:r>
              <a:rPr lang="en-US" dirty="0" smtClean="0"/>
              <a:t>Facilities are picked from upcoming list</a:t>
            </a:r>
          </a:p>
          <a:p>
            <a:r>
              <a:rPr lang="en-US" dirty="0" smtClean="0"/>
              <a:t>Will split samples with facility</a:t>
            </a:r>
          </a:p>
        </p:txBody>
      </p:sp>
    </p:spTree>
    <p:extLst>
      <p:ext uri="{BB962C8B-B14F-4D97-AF65-F5344CB8AC3E}">
        <p14:creationId xmlns:p14="http://schemas.microsoft.com/office/powerpoint/2010/main" val="134970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28700"/>
            <a:ext cx="7924800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81000"/>
            <a:ext cx="5017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FIELD OFFICES &amp; PERSONNEL</a:t>
            </a:r>
            <a:endParaRPr lang="en-US" sz="32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729955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District Field Offices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 Field Inspectors (4 Oil &amp; Gas)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Supervisors, 2 Administrative Specialists, and 1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0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u="sng" dirty="0" smtClean="0"/>
              <a:t>Challenges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715000"/>
          </a:xfrm>
        </p:spPr>
        <p:txBody>
          <a:bodyPr>
            <a:normAutofit/>
          </a:bodyPr>
          <a:lstStyle/>
          <a:p>
            <a:r>
              <a:rPr lang="en-US" b="1" dirty="0" smtClean="0"/>
              <a:t>Turnover</a:t>
            </a:r>
          </a:p>
          <a:p>
            <a:pPr lvl="1"/>
            <a:r>
              <a:rPr lang="en-US" dirty="0" smtClean="0"/>
              <a:t>21 inspectors have left the Branch since 2012</a:t>
            </a:r>
          </a:p>
          <a:p>
            <a:pPr lvl="2"/>
            <a:r>
              <a:rPr lang="en-US" dirty="0" smtClean="0"/>
              <a:t>El Dorado, Fayetteville, North Little Rock, Mt. Home, Ft. Smith</a:t>
            </a:r>
          </a:p>
          <a:p>
            <a:pPr lvl="2"/>
            <a:r>
              <a:rPr lang="en-US" dirty="0" smtClean="0"/>
              <a:t>Staff have filled in when required or able</a:t>
            </a:r>
          </a:p>
          <a:p>
            <a:pPr lvl="1"/>
            <a:r>
              <a:rPr lang="en-US" dirty="0" smtClean="0"/>
              <a:t>Permittee has similar challenges</a:t>
            </a:r>
          </a:p>
          <a:p>
            <a:r>
              <a:rPr lang="en-US" b="1" dirty="0" smtClean="0"/>
              <a:t>Training and Experience</a:t>
            </a:r>
          </a:p>
          <a:p>
            <a:pPr lvl="1"/>
            <a:r>
              <a:rPr lang="en-US" dirty="0" smtClean="0"/>
              <a:t>Takes time to gain knowledge</a:t>
            </a:r>
          </a:p>
          <a:p>
            <a:pPr lvl="1"/>
            <a:r>
              <a:rPr lang="en-US" dirty="0" smtClean="0"/>
              <a:t>Ranges from 14 years to weeks</a:t>
            </a:r>
          </a:p>
          <a:p>
            <a:pPr lvl="2"/>
            <a:r>
              <a:rPr lang="en-US" dirty="0" smtClean="0"/>
              <a:t>Inspectors notice different things</a:t>
            </a:r>
          </a:p>
          <a:p>
            <a:pPr lvl="2"/>
            <a:r>
              <a:rPr lang="en-US" dirty="0" smtClean="0"/>
              <a:t>Inspectors are encouraged to document the violations regardless of significance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427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CLOSING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4088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u="sng" dirty="0" smtClean="0"/>
              <a:t>Working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733800" cy="5486400"/>
          </a:xfrm>
        </p:spPr>
        <p:txBody>
          <a:bodyPr>
            <a:normAutofit fontScale="47500" lnSpcReduction="20000"/>
          </a:bodyPr>
          <a:lstStyle/>
          <a:p>
            <a:r>
              <a:rPr lang="en-US" sz="5000" dirty="0" smtClean="0"/>
              <a:t>Use the inspectors and inspections as a tool to improve your facility</a:t>
            </a:r>
          </a:p>
          <a:p>
            <a:pPr lvl="1"/>
            <a:r>
              <a:rPr lang="en-US" sz="5000" dirty="0" smtClean="0"/>
              <a:t>Convince Officials</a:t>
            </a:r>
          </a:p>
          <a:p>
            <a:pPr lvl="1"/>
            <a:r>
              <a:rPr lang="en-US" sz="5000" dirty="0" smtClean="0"/>
              <a:t>Obtain Funding</a:t>
            </a:r>
          </a:p>
          <a:p>
            <a:pPr lvl="1"/>
            <a:r>
              <a:rPr lang="en-US" sz="5000" dirty="0" smtClean="0"/>
              <a:t>Professional Achievement</a:t>
            </a:r>
          </a:p>
          <a:p>
            <a:pPr marL="0" indent="0">
              <a:buNone/>
            </a:pPr>
            <a:endParaRPr lang="en-US" sz="5000" dirty="0" smtClean="0"/>
          </a:p>
          <a:p>
            <a:r>
              <a:rPr lang="en-US" sz="5000" dirty="0" smtClean="0"/>
              <a:t>Do not hesitate to call if you need assistance or have questions</a:t>
            </a:r>
          </a:p>
          <a:p>
            <a:endParaRPr lang="en-US" sz="5000" dirty="0" smtClean="0"/>
          </a:p>
          <a:p>
            <a:r>
              <a:rPr lang="en-US" sz="5000" dirty="0" smtClean="0"/>
              <a:t>Do not ignore requests for information</a:t>
            </a:r>
          </a:p>
          <a:p>
            <a:pPr marL="0" indent="0">
              <a:buNone/>
            </a:pPr>
            <a:r>
              <a:rPr lang="en-US" sz="4600" dirty="0"/>
              <a:t/>
            </a:r>
            <a:br>
              <a:rPr lang="en-US" sz="46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C:\Users\bolenbaugh\AppData\Local\Microsoft\Windows\Temporary Internet Files\Content.Outlook\NTL0DYD5\IMG_0009 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5080000" cy="381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7900" y="14579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Can We Assist?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60960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GOAL FOR ALL IS COMPLIANCE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6023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57163"/>
            <a:ext cx="8748713" cy="654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4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8991601" cy="67416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249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2648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695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839200" cy="1470025"/>
          </a:xfrm>
        </p:spPr>
        <p:txBody>
          <a:bodyPr/>
          <a:lstStyle/>
          <a:p>
            <a:r>
              <a:rPr lang="en-US" b="1" u="sng" dirty="0" smtClean="0"/>
              <a:t>WHAT HAS BEEN YOUR EXPERIENCE?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Jason Bolenbaugh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501-682-0659</a:t>
            </a:r>
          </a:p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bolenbaugh@adeq.state.ar.us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21" y="2438400"/>
            <a:ext cx="3976827" cy="145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11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Inspection Types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495800" cy="4876800"/>
          </a:xfrm>
        </p:spPr>
        <p:txBody>
          <a:bodyPr/>
          <a:lstStyle/>
          <a:p>
            <a:r>
              <a:rPr lang="en-US" dirty="0" smtClean="0"/>
              <a:t>Compliance Evaluation</a:t>
            </a:r>
          </a:p>
          <a:p>
            <a:r>
              <a:rPr lang="en-US" dirty="0" smtClean="0"/>
              <a:t>Compliance Sampling</a:t>
            </a:r>
          </a:p>
          <a:p>
            <a:r>
              <a:rPr lang="en-US" dirty="0" smtClean="0"/>
              <a:t>Collection System/SSO</a:t>
            </a:r>
          </a:p>
          <a:p>
            <a:r>
              <a:rPr lang="en-US" dirty="0" smtClean="0"/>
              <a:t>Pretreatment</a:t>
            </a:r>
          </a:p>
          <a:p>
            <a:r>
              <a:rPr lang="en-US" dirty="0" err="1" smtClean="0"/>
              <a:t>Stormwater</a:t>
            </a:r>
            <a:endParaRPr lang="en-US" dirty="0" smtClean="0"/>
          </a:p>
          <a:p>
            <a:pPr lvl="1"/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Industrial</a:t>
            </a:r>
          </a:p>
          <a:p>
            <a:pPr lvl="1"/>
            <a:r>
              <a:rPr lang="en-US" dirty="0" smtClean="0"/>
              <a:t>MS4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114800" cy="4876800"/>
          </a:xfrm>
        </p:spPr>
        <p:txBody>
          <a:bodyPr/>
          <a:lstStyle/>
          <a:p>
            <a:r>
              <a:rPr lang="en-US" dirty="0" smtClean="0"/>
              <a:t>Complaints</a:t>
            </a:r>
          </a:p>
          <a:p>
            <a:r>
              <a:rPr lang="en-US" dirty="0" smtClean="0"/>
              <a:t>STAA</a:t>
            </a:r>
          </a:p>
          <a:p>
            <a:r>
              <a:rPr lang="en-US" dirty="0" smtClean="0"/>
              <a:t>Fish Kills</a:t>
            </a:r>
          </a:p>
          <a:p>
            <a:r>
              <a:rPr lang="en-US" dirty="0" smtClean="0"/>
              <a:t>Spills/Emergency Resp.</a:t>
            </a:r>
          </a:p>
          <a:p>
            <a:r>
              <a:rPr lang="en-US" dirty="0" smtClean="0"/>
              <a:t>State Permits</a:t>
            </a:r>
          </a:p>
          <a:p>
            <a:r>
              <a:rPr lang="en-US" dirty="0" smtClean="0"/>
              <a:t>Compliance Assistance</a:t>
            </a:r>
          </a:p>
          <a:p>
            <a:endParaRPr lang="en-US" dirty="0"/>
          </a:p>
          <a:p>
            <a:r>
              <a:rPr lang="en-US" dirty="0" smtClean="0"/>
              <a:t>Water Routes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4361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u="sng" dirty="0" smtClean="0"/>
              <a:t>Why Are You Being Inspected?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953000"/>
          </a:xfrm>
        </p:spPr>
        <p:txBody>
          <a:bodyPr>
            <a:normAutofit/>
          </a:bodyPr>
          <a:lstStyle/>
          <a:p>
            <a:r>
              <a:rPr lang="en-US" b="1" dirty="0" smtClean="0"/>
              <a:t>Scheduled</a:t>
            </a:r>
          </a:p>
          <a:p>
            <a:pPr lvl="1"/>
            <a:r>
              <a:rPr lang="en-US" dirty="0" smtClean="0"/>
              <a:t>Individual Discharge Facilities</a:t>
            </a:r>
          </a:p>
          <a:p>
            <a:pPr lvl="2"/>
            <a:r>
              <a:rPr lang="en-US" dirty="0" smtClean="0"/>
              <a:t>Majors</a:t>
            </a:r>
          </a:p>
          <a:p>
            <a:pPr lvl="2"/>
            <a:r>
              <a:rPr lang="en-US" dirty="0" smtClean="0"/>
              <a:t>Minors</a:t>
            </a:r>
          </a:p>
          <a:p>
            <a:pPr lvl="1"/>
            <a:r>
              <a:rPr lang="en-US" dirty="0" smtClean="0"/>
              <a:t>Pretreatment Inspections &amp; Audits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Permits</a:t>
            </a:r>
          </a:p>
          <a:p>
            <a:pPr lvl="2"/>
            <a:r>
              <a:rPr lang="en-US" dirty="0" smtClean="0"/>
              <a:t>MS4 Audit</a:t>
            </a:r>
          </a:p>
          <a:p>
            <a:pPr lvl="2"/>
            <a:r>
              <a:rPr lang="en-US" dirty="0" smtClean="0"/>
              <a:t>Construction &amp; Industrial</a:t>
            </a:r>
          </a:p>
          <a:p>
            <a:pPr lvl="1"/>
            <a:r>
              <a:rPr lang="en-US" dirty="0" smtClean="0"/>
              <a:t>General Permits</a:t>
            </a:r>
          </a:p>
          <a:p>
            <a:pPr lvl="1"/>
            <a:r>
              <a:rPr lang="en-US" dirty="0" smtClean="0"/>
              <a:t>State No-Discharge Permits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6234112"/>
            <a:ext cx="3293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*Schedules may vary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372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Why Are You Being Inspected?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029200"/>
          </a:xfrm>
        </p:spPr>
        <p:txBody>
          <a:bodyPr/>
          <a:lstStyle/>
          <a:p>
            <a:r>
              <a:rPr lang="en-US" b="1" dirty="0"/>
              <a:t>Complaint Based</a:t>
            </a:r>
          </a:p>
          <a:p>
            <a:pPr lvl="1"/>
            <a:r>
              <a:rPr lang="en-US" dirty="0" smtClean="0"/>
              <a:t>Receive hundreds of complaints</a:t>
            </a:r>
          </a:p>
          <a:p>
            <a:pPr lvl="1"/>
            <a:r>
              <a:rPr lang="en-US" dirty="0" smtClean="0"/>
              <a:t>Inspection </a:t>
            </a:r>
            <a:r>
              <a:rPr lang="en-US" dirty="0"/>
              <a:t>type will vary</a:t>
            </a:r>
          </a:p>
          <a:p>
            <a:endParaRPr lang="en-US" b="1" dirty="0" smtClean="0"/>
          </a:p>
          <a:p>
            <a:r>
              <a:rPr lang="en-US" b="1" dirty="0" smtClean="0"/>
              <a:t>Requested</a:t>
            </a:r>
            <a:endParaRPr lang="en-US" b="1" dirty="0"/>
          </a:p>
          <a:p>
            <a:pPr lvl="1"/>
            <a:r>
              <a:rPr lang="en-US" dirty="0" smtClean="0"/>
              <a:t>Permits: Failure to Renew, Newly Permitted</a:t>
            </a:r>
          </a:p>
          <a:p>
            <a:pPr lvl="1"/>
            <a:r>
              <a:rPr lang="en-US" dirty="0" smtClean="0"/>
              <a:t>Legal: </a:t>
            </a:r>
            <a:r>
              <a:rPr lang="en-US" dirty="0"/>
              <a:t>Ongoing Case/Current Conditions</a:t>
            </a:r>
          </a:p>
          <a:p>
            <a:pPr lvl="1"/>
            <a:r>
              <a:rPr lang="en-US" dirty="0"/>
              <a:t>Enforcement:  Radar, CAP Completion </a:t>
            </a:r>
          </a:p>
          <a:p>
            <a:pPr lvl="1"/>
            <a:r>
              <a:rPr lang="en-US" dirty="0" smtClean="0"/>
              <a:t>You (Compliance Assistance)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0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u="sng" dirty="0" smtClean="0"/>
              <a:t>Focus Areas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Reviewed 2014 EPA CMS Requirements</a:t>
            </a:r>
          </a:p>
          <a:p>
            <a:r>
              <a:rPr lang="en-US" dirty="0" smtClean="0"/>
              <a:t>Identified Areas for Improvement</a:t>
            </a:r>
          </a:p>
          <a:p>
            <a:pPr lvl="1"/>
            <a:r>
              <a:rPr lang="en-US" dirty="0" smtClean="0"/>
              <a:t>Individual Discharge Permits</a:t>
            </a:r>
          </a:p>
          <a:p>
            <a:pPr lvl="2"/>
            <a:r>
              <a:rPr lang="en-US" dirty="0" smtClean="0"/>
              <a:t>Majors - 113</a:t>
            </a:r>
          </a:p>
          <a:p>
            <a:pPr lvl="2"/>
            <a:r>
              <a:rPr lang="en-US" dirty="0" smtClean="0"/>
              <a:t>Minors - 667</a:t>
            </a:r>
          </a:p>
          <a:p>
            <a:pPr lvl="2"/>
            <a:r>
              <a:rPr lang="en-US" dirty="0" smtClean="0"/>
              <a:t>Collection System/SSO</a:t>
            </a:r>
          </a:p>
          <a:p>
            <a:pPr lvl="1"/>
            <a:r>
              <a:rPr lang="en-US" dirty="0" smtClean="0"/>
              <a:t>Pretreatment Inspections</a:t>
            </a:r>
          </a:p>
          <a:p>
            <a:pPr lvl="1"/>
            <a:r>
              <a:rPr lang="en-US" dirty="0" smtClean="0"/>
              <a:t>MS4 Audits</a:t>
            </a:r>
          </a:p>
          <a:p>
            <a:pPr lvl="1"/>
            <a:r>
              <a:rPr lang="en-US" dirty="0" smtClean="0"/>
              <a:t>Construction &amp; Industrial </a:t>
            </a:r>
            <a:r>
              <a:rPr lang="en-US" dirty="0" err="1" smtClean="0"/>
              <a:t>Stormwater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96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u="sng" dirty="0" smtClean="0"/>
              <a:t>Set Goals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Primary Goals → Individual Dischargers</a:t>
            </a:r>
          </a:p>
          <a:p>
            <a:pPr lvl="1"/>
            <a:r>
              <a:rPr lang="en-US" dirty="0" smtClean="0"/>
              <a:t>Inspect all identified facilities</a:t>
            </a:r>
          </a:p>
          <a:p>
            <a:pPr lvl="1"/>
            <a:r>
              <a:rPr lang="en-US" dirty="0" smtClean="0"/>
              <a:t>Develop a consistent schedule/rotation</a:t>
            </a:r>
          </a:p>
          <a:p>
            <a:pPr lvl="1"/>
            <a:r>
              <a:rPr lang="en-US" dirty="0" smtClean="0"/>
              <a:t>Collection System Evaluations</a:t>
            </a:r>
          </a:p>
          <a:p>
            <a:pPr marL="457200" lvl="1" indent="0">
              <a:buNone/>
            </a:pPr>
            <a:r>
              <a:rPr lang="en-US" dirty="0" smtClean="0"/>
              <a:t>  </a:t>
            </a:r>
          </a:p>
          <a:p>
            <a:r>
              <a:rPr lang="en-US" dirty="0" smtClean="0"/>
              <a:t>Secondary Goals</a:t>
            </a:r>
          </a:p>
          <a:p>
            <a:pPr lvl="1"/>
            <a:r>
              <a:rPr lang="en-US" dirty="0" smtClean="0"/>
              <a:t>Maintain CGP &amp; IGP consistency</a:t>
            </a:r>
          </a:p>
          <a:p>
            <a:pPr lvl="1"/>
            <a:r>
              <a:rPr lang="en-US" dirty="0" smtClean="0"/>
              <a:t>Develop schedules for MS4 and Pretreatment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Complete by September 30, 2016</a:t>
            </a:r>
          </a:p>
        </p:txBody>
      </p:sp>
    </p:spTree>
    <p:extLst>
      <p:ext uri="{BB962C8B-B14F-4D97-AF65-F5344CB8AC3E}">
        <p14:creationId xmlns:p14="http://schemas.microsoft.com/office/powerpoint/2010/main" val="86026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u="sng" dirty="0" smtClean="0"/>
              <a:t>Individual Discharge Results</a:t>
            </a:r>
            <a:endParaRPr lang="en-US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1371600"/>
            <a:ext cx="8776427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1" y="5334000"/>
            <a:ext cx="8776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Consistency – YES		•   Quality – YES and 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Quantity – YES 			•   Compliance - Almost	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685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Stormwater</a:t>
            </a:r>
            <a:r>
              <a:rPr lang="en-US" u="sng" dirty="0" smtClean="0"/>
              <a:t> Takeaways</a:t>
            </a:r>
            <a:endParaRPr lang="en-US" u="sng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4658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410200"/>
            <a:ext cx="8646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•  CGP &amp; IGP consistent and in compliance</a:t>
            </a:r>
          </a:p>
          <a:p>
            <a:r>
              <a:rPr lang="en-US" sz="2800" dirty="0" smtClean="0"/>
              <a:t>•  MS4 inconsistent and not in compliance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135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741</Words>
  <Application>Microsoft Office PowerPoint</Application>
  <PresentationFormat>On-screen Show (4:3)</PresentationFormat>
  <Paragraphs>231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Inspection Overview: Accomplishments and Goals</vt:lpstr>
      <vt:lpstr>PowerPoint Presentation</vt:lpstr>
      <vt:lpstr>Inspection Types</vt:lpstr>
      <vt:lpstr>Why Are You Being Inspected?</vt:lpstr>
      <vt:lpstr>Why Are You Being Inspected?</vt:lpstr>
      <vt:lpstr>Focus Areas</vt:lpstr>
      <vt:lpstr>Set Goals</vt:lpstr>
      <vt:lpstr>Individual Discharge Results</vt:lpstr>
      <vt:lpstr>Stormwater Takeaways</vt:lpstr>
      <vt:lpstr>Pretreatment Inspections</vt:lpstr>
      <vt:lpstr>Other Notables</vt:lpstr>
      <vt:lpstr>Fiscal Year 2017 and BEYOND</vt:lpstr>
      <vt:lpstr>Upcoming Years Schedules</vt:lpstr>
      <vt:lpstr>Major Municipals</vt:lpstr>
      <vt:lpstr>Major Industrials</vt:lpstr>
      <vt:lpstr>Major Industrials</vt:lpstr>
      <vt:lpstr>MS4 Audits</vt:lpstr>
      <vt:lpstr>Pretreatment Compliance Inspections</vt:lpstr>
      <vt:lpstr>Compliance Sampling Inspections</vt:lpstr>
      <vt:lpstr>Challenges</vt:lpstr>
      <vt:lpstr>CLOSING</vt:lpstr>
      <vt:lpstr>Working Together</vt:lpstr>
      <vt:lpstr>PowerPoint Presentation</vt:lpstr>
      <vt:lpstr>PowerPoint Presentation</vt:lpstr>
      <vt:lpstr>PowerPoint Presentation</vt:lpstr>
      <vt:lpstr>WHAT HAS BEEN YOUR EXPERIENCE?</vt:lpstr>
    </vt:vector>
  </TitlesOfParts>
  <Company>Arkansas Department of Environmental Quality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Inspection Overview: Accomplishments and Goals</dc:title>
  <dc:creator>Bolenbaugh, Jason</dc:creator>
  <cp:lastModifiedBy>Vivian Koettel</cp:lastModifiedBy>
  <cp:revision>50</cp:revision>
  <dcterms:created xsi:type="dcterms:W3CDTF">2017-03-08T14:42:33Z</dcterms:created>
  <dcterms:modified xsi:type="dcterms:W3CDTF">2017-05-17T13:17:06Z</dcterms:modified>
</cp:coreProperties>
</file>